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84"/>
  </p:notesMasterIdLst>
  <p:sldIdLst>
    <p:sldId id="256" r:id="rId2"/>
    <p:sldId id="403" r:id="rId3"/>
    <p:sldId id="858" r:id="rId4"/>
    <p:sldId id="716" r:id="rId5"/>
    <p:sldId id="773" r:id="rId6"/>
    <p:sldId id="713" r:id="rId7"/>
    <p:sldId id="747" r:id="rId8"/>
    <p:sldId id="840" r:id="rId9"/>
    <p:sldId id="818" r:id="rId10"/>
    <p:sldId id="836" r:id="rId11"/>
    <p:sldId id="841" r:id="rId12"/>
    <p:sldId id="842" r:id="rId13"/>
    <p:sldId id="843" r:id="rId14"/>
    <p:sldId id="859" r:id="rId15"/>
    <p:sldId id="746" r:id="rId16"/>
    <p:sldId id="844" r:id="rId17"/>
    <p:sldId id="893" r:id="rId18"/>
    <p:sldId id="801" r:id="rId19"/>
    <p:sldId id="802" r:id="rId20"/>
    <p:sldId id="803" r:id="rId21"/>
    <p:sldId id="804" r:id="rId22"/>
    <p:sldId id="837" r:id="rId23"/>
    <p:sldId id="846" r:id="rId24"/>
    <p:sldId id="865" r:id="rId25"/>
    <p:sldId id="866" r:id="rId26"/>
    <p:sldId id="868" r:id="rId27"/>
    <p:sldId id="867" r:id="rId28"/>
    <p:sldId id="845" r:id="rId29"/>
    <p:sldId id="848" r:id="rId30"/>
    <p:sldId id="849" r:id="rId31"/>
    <p:sldId id="838" r:id="rId32"/>
    <p:sldId id="856" r:id="rId33"/>
    <p:sldId id="875" r:id="rId34"/>
    <p:sldId id="877" r:id="rId35"/>
    <p:sldId id="876" r:id="rId36"/>
    <p:sldId id="878" r:id="rId37"/>
    <p:sldId id="888" r:id="rId38"/>
    <p:sldId id="869" r:id="rId39"/>
    <p:sldId id="890" r:id="rId40"/>
    <p:sldId id="886" r:id="rId41"/>
    <p:sldId id="891" r:id="rId42"/>
    <p:sldId id="894" r:id="rId43"/>
    <p:sldId id="880" r:id="rId44"/>
    <p:sldId id="881" r:id="rId45"/>
    <p:sldId id="882" r:id="rId46"/>
    <p:sldId id="883" r:id="rId47"/>
    <p:sldId id="812" r:id="rId48"/>
    <p:sldId id="811" r:id="rId49"/>
    <p:sldId id="810" r:id="rId50"/>
    <p:sldId id="809" r:id="rId51"/>
    <p:sldId id="807" r:id="rId52"/>
    <p:sldId id="813" r:id="rId53"/>
    <p:sldId id="814" r:id="rId54"/>
    <p:sldId id="742" r:id="rId55"/>
    <p:sldId id="864" r:id="rId56"/>
    <p:sldId id="879" r:id="rId57"/>
    <p:sldId id="816" r:id="rId58"/>
    <p:sldId id="884" r:id="rId59"/>
    <p:sldId id="885" r:id="rId60"/>
    <p:sldId id="817" r:id="rId61"/>
    <p:sldId id="832" r:id="rId62"/>
    <p:sldId id="798" r:id="rId63"/>
    <p:sldId id="712" r:id="rId64"/>
    <p:sldId id="722" r:id="rId65"/>
    <p:sldId id="772" r:id="rId66"/>
    <p:sldId id="775" r:id="rId67"/>
    <p:sldId id="767" r:id="rId68"/>
    <p:sldId id="768" r:id="rId69"/>
    <p:sldId id="792" r:id="rId70"/>
    <p:sldId id="731" r:id="rId71"/>
    <p:sldId id="783" r:id="rId72"/>
    <p:sldId id="782" r:id="rId73"/>
    <p:sldId id="785" r:id="rId74"/>
    <p:sldId id="835" r:id="rId75"/>
    <p:sldId id="769" r:id="rId76"/>
    <p:sldId id="766" r:id="rId77"/>
    <p:sldId id="790" r:id="rId78"/>
    <p:sldId id="791" r:id="rId79"/>
    <p:sldId id="710" r:id="rId80"/>
    <p:sldId id="777" r:id="rId81"/>
    <p:sldId id="702" r:id="rId82"/>
    <p:sldId id="796" r:id="rId8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858"/>
            <p14:sldId id="716"/>
            <p14:sldId id="773"/>
            <p14:sldId id="713"/>
            <p14:sldId id="747"/>
            <p14:sldId id="840"/>
            <p14:sldId id="818"/>
            <p14:sldId id="836"/>
            <p14:sldId id="841"/>
            <p14:sldId id="842"/>
            <p14:sldId id="843"/>
            <p14:sldId id="859"/>
            <p14:sldId id="746"/>
            <p14:sldId id="844"/>
            <p14:sldId id="893"/>
            <p14:sldId id="801"/>
            <p14:sldId id="802"/>
            <p14:sldId id="803"/>
            <p14:sldId id="804"/>
            <p14:sldId id="837"/>
            <p14:sldId id="846"/>
            <p14:sldId id="865"/>
            <p14:sldId id="866"/>
            <p14:sldId id="868"/>
            <p14:sldId id="867"/>
            <p14:sldId id="845"/>
            <p14:sldId id="848"/>
            <p14:sldId id="849"/>
            <p14:sldId id="838"/>
            <p14:sldId id="856"/>
            <p14:sldId id="875"/>
            <p14:sldId id="877"/>
            <p14:sldId id="876"/>
            <p14:sldId id="878"/>
            <p14:sldId id="888"/>
            <p14:sldId id="869"/>
            <p14:sldId id="890"/>
            <p14:sldId id="886"/>
            <p14:sldId id="891"/>
            <p14:sldId id="894"/>
            <p14:sldId id="880"/>
            <p14:sldId id="881"/>
            <p14:sldId id="882"/>
            <p14:sldId id="883"/>
            <p14:sldId id="812"/>
            <p14:sldId id="811"/>
            <p14:sldId id="810"/>
            <p14:sldId id="809"/>
            <p14:sldId id="807"/>
            <p14:sldId id="813"/>
            <p14:sldId id="814"/>
            <p14:sldId id="742"/>
            <p14:sldId id="864"/>
            <p14:sldId id="879"/>
            <p14:sldId id="816"/>
            <p14:sldId id="884"/>
            <p14:sldId id="885"/>
            <p14:sldId id="817"/>
            <p14:sldId id="832"/>
            <p14:sldId id="798"/>
            <p14:sldId id="712"/>
            <p14:sldId id="722"/>
            <p14:sldId id="772"/>
            <p14:sldId id="775"/>
            <p14:sldId id="767"/>
            <p14:sldId id="768"/>
            <p14:sldId id="792"/>
            <p14:sldId id="731"/>
            <p14:sldId id="783"/>
            <p14:sldId id="782"/>
            <p14:sldId id="785"/>
            <p14:sldId id="835"/>
            <p14:sldId id="769"/>
            <p14:sldId id="766"/>
            <p14:sldId id="790"/>
            <p14:sldId id="791"/>
            <p14:sldId id="710"/>
            <p14:sldId id="777"/>
            <p14:sldId id="702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9E60B8"/>
    <a:srgbClr val="36544F"/>
    <a:srgbClr val="41719C"/>
    <a:srgbClr val="1778B8"/>
    <a:srgbClr val="FB8E20"/>
    <a:srgbClr val="B04432"/>
    <a:srgbClr val="D4EBE9"/>
    <a:srgbClr val="3E729D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869"/>
    <p:restoredTop sz="96911" autoAdjust="0"/>
  </p:normalViewPr>
  <p:slideViewPr>
    <p:cSldViewPr snapToGrid="0" snapToObjects="1">
      <p:cViewPr varScale="1">
        <p:scale>
          <a:sx n="106" d="100"/>
          <a:sy n="106" d="100"/>
        </p:scale>
        <p:origin x="192" y="115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26.06.19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2694" y="0"/>
            <a:ext cx="9939486" cy="685799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3858" y="2081680"/>
            <a:ext cx="98836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Alles neu in </a:t>
            </a:r>
            <a:r>
              <a:rPr lang="de-DE" sz="72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72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  <a:endParaRPr lang="de-DE" sz="11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4952999" y="3428999"/>
            <a:ext cx="4246583" cy="51735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/ejs2019-react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785766" y="1585388"/>
            <a:ext cx="7096468" cy="57872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Hooks,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Rendering,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API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0A2D2F9-99E8-C347-B34A-85166172F351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888B924-47AC-5448-9EEE-C45F88332F04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95C061D-AB74-0D4E-9369-B49A62BE2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0" y="3017578"/>
            <a:ext cx="7124700" cy="13462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5023954" y="468058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 flipV="1">
            <a:off x="6502074" y="3886200"/>
            <a:ext cx="0" cy="7297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394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167623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r>
              <a:rPr lang="de-DE" b="0" dirty="0">
                <a:solidFill>
                  <a:srgbClr val="36544F"/>
                </a:solidFill>
              </a:rPr>
              <a:t>Unübersichtlich bei mehreren Kontexten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287853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64651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themeValue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179480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0483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FFEDB4-F37C-324B-A495-2E51A2A5A959}"/>
              </a:ext>
            </a:extLst>
          </p:cNvPr>
          <p:cNvSpPr/>
          <p:nvPr/>
        </p:nvSpPr>
        <p:spPr>
          <a:xfrm>
            <a:off x="1860550" y="4537366"/>
            <a:ext cx="4326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Zustand: welche Tab ist geöffnet?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7A7E9DD-C173-E242-91E6-C8E7B05EF54F}"/>
              </a:ext>
            </a:extLst>
          </p:cNvPr>
          <p:cNvCxnSpPr>
            <a:cxnSpLocks/>
          </p:cNvCxnSpPr>
          <p:nvPr/>
        </p:nvCxnSpPr>
        <p:spPr>
          <a:xfrm flipV="1">
            <a:off x="2734881" y="4146782"/>
            <a:ext cx="0" cy="36783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577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Vorher: Setzen von State in Funktionen nicht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Setzen und Lesen nicht einheitlich (</a:t>
            </a:r>
            <a:r>
              <a:rPr lang="de-DE" b="0" dirty="0" err="1">
                <a:solidFill>
                  <a:srgbClr val="36544F"/>
                </a:solidFill>
              </a:rPr>
              <a:t>this.setState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vs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this.state.x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"seltsame" Semantik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this</a:t>
            </a:r>
            <a:r>
              <a:rPr lang="de-DE" b="0" dirty="0">
                <a:solidFill>
                  <a:srgbClr val="36544F"/>
                </a:solidFill>
              </a:rPr>
              <a:t>-Problematik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75279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Vorher: Setzen von State in Funktionen nicht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Setzen und Lesen nicht einheitlich (</a:t>
            </a:r>
            <a:r>
              <a:rPr lang="de-DE" b="0" dirty="0" err="1">
                <a:solidFill>
                  <a:srgbClr val="36544F"/>
                </a:solidFill>
              </a:rPr>
              <a:t>this.setState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vs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this.state.x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"seltsame" Semantik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this</a:t>
            </a:r>
            <a:r>
              <a:rPr lang="de-DE" b="0" dirty="0">
                <a:solidFill>
                  <a:srgbClr val="36544F"/>
                </a:solidFill>
              </a:rPr>
              <a:t>-Problematik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429000"/>
            <a:ext cx="913585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</a:t>
            </a:r>
            <a:r>
              <a:rPr lang="de-DE" sz="16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0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&lt;Tab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sz="16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this.state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.activeTabId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sz="16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sz="16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({</a:t>
            </a:r>
            <a:r>
              <a:rPr lang="de-DE" sz="16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sz="16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})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/&gt; )}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&lt;/div&gt;);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434961C-1605-6148-83C7-892B9E73474A}"/>
              </a:ext>
            </a:extLst>
          </p:cNvPr>
          <p:cNvSpPr/>
          <p:nvPr/>
        </p:nvSpPr>
        <p:spPr>
          <a:xfrm>
            <a:off x="385073" y="3059668"/>
            <a:ext cx="1911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setState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23242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1983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9727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  <a:p>
            <a:pPr algn="ctr"/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-workshops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602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1415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280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komplexen State mit viel Logik zur Veränderung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469748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5337460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Actions sind einfache JavaScript-Objekte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2072149" y="2650236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"SET_USER",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11158-E2FC-1341-9B44-F496C77052BB}"/>
              </a:ext>
            </a:extLst>
          </p:cNvPr>
          <p:cNvSpPr txBox="1"/>
          <p:nvPr/>
        </p:nvSpPr>
        <p:spPr>
          <a:xfrm>
            <a:off x="5854149" y="2888774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Type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2C07BB-4117-9E49-8F90-9D216EE35265}"/>
              </a:ext>
            </a:extLst>
          </p:cNvPr>
          <p:cNvSpPr txBox="1"/>
          <p:nvPr/>
        </p:nvSpPr>
        <p:spPr>
          <a:xfrm>
            <a:off x="2072149" y="4243810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"SET_PASSWORD",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BE1316-9712-D845-BA2F-0C3D8E626CC7}"/>
              </a:ext>
            </a:extLst>
          </p:cNvPr>
          <p:cNvSpPr txBox="1"/>
          <p:nvPr/>
        </p:nvSpPr>
        <p:spPr>
          <a:xfrm>
            <a:off x="2072149" y="5550691"/>
            <a:ext cx="3871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"RESET"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AF2C9DA-D391-5C4E-B88E-2C0D6F5404EA}"/>
              </a:ext>
            </a:extLst>
          </p:cNvPr>
          <p:cNvCxnSpPr/>
          <p:nvPr/>
        </p:nvCxnSpPr>
        <p:spPr>
          <a:xfrm flipH="1">
            <a:off x="4913244" y="3091069"/>
            <a:ext cx="911087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118B0F9-5DCC-6F46-9245-2BF8AC2D107C}"/>
              </a:ext>
            </a:extLst>
          </p:cNvPr>
          <p:cNvSpPr txBox="1"/>
          <p:nvPr/>
        </p:nvSpPr>
        <p:spPr>
          <a:xfrm>
            <a:off x="5854149" y="3230563"/>
            <a:ext cx="118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Payload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8DA7EC20-4FC2-AE40-B7C0-FB53505E5A18}"/>
              </a:ext>
            </a:extLst>
          </p:cNvPr>
          <p:cNvCxnSpPr>
            <a:cxnSpLocks/>
          </p:cNvCxnSpPr>
          <p:nvPr/>
        </p:nvCxnSpPr>
        <p:spPr>
          <a:xfrm flipH="1">
            <a:off x="4562061" y="3432858"/>
            <a:ext cx="1262271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131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339683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687501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throw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Error("Invalid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!")</a:t>
            </a:r>
            <a:r>
              <a:rPr lang="de-DE" dirty="0">
                <a:solidFill>
                  <a:srgbClr val="C0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080807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Verwendung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719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2a: Zugriff auf den 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546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415552" y="3797848"/>
            <a:ext cx="907492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November 2018...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99386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2b: Verändern des States über Actions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"SET_USER",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"SET_PASSWORD",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=(()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"CLEAR"});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117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A59A953-D717-0C47-A643-41D640476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04A864E-37AF-4B44-8CE5-4CAEAAF299B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B7F8D7ED-9443-2F44-B77F-C870A78A20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677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097443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LOGIN_SUCCESS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LOGIN_FAILED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Error("...");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605F535-96F8-6145-9FCA-4F6F6001E549}"/>
              </a:ext>
            </a:extLst>
          </p:cNvPr>
          <p:cNvSpPr/>
          <p:nvPr/>
        </p:nvSpPr>
        <p:spPr>
          <a:xfrm>
            <a:off x="385073" y="2728111"/>
            <a:ext cx="5753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Ein globaler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Reducer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 für Session-Informationen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6845AA2F-37CE-5F40-833E-10717172E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9D92E131-54AE-1242-837F-CE39B43ED676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ECB98985-12C7-AE40-8280-1A56C4941FC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9614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werden State und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E1D8DBE2-5AAA-B043-A13B-BA0D8A5E1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3D2F753-88A6-BE48-81FE-6CE1A835F9D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2C7C88D-5AC0-FE46-89CE-634DF9D408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410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werden State und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2A371EA3-E09B-A24E-953B-E42868D32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155DA8F-4B91-9045-A831-BC83D5849A59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5BA7997-DA82-1344-AE8F-132D3EC4445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026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werden State und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AuthDispatcherCtx.Provider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2A487053-F517-7449-9E89-B63754FB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6C0D578-CC79-1C4B-AD8D-9B0932C4766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73F4C0E-94CC-5640-BA1E-CD20B671702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7798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dann verwenden</a:t>
            </a:r>
          </a:p>
          <a:p>
            <a:r>
              <a:rPr lang="de-DE" b="0" dirty="0">
                <a:solidFill>
                  <a:srgbClr val="36544F"/>
                </a:solidFill>
              </a:rPr>
              <a:t>(ähnlich wie in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91139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DB807A0-2394-AE48-B72C-6090EC748027}"/>
              </a:ext>
            </a:extLst>
          </p:cNvPr>
          <p:cNvSpPr/>
          <p:nvPr/>
        </p:nvSpPr>
        <p:spPr>
          <a:xfrm>
            <a:off x="385073" y="3522187"/>
            <a:ext cx="6840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innerhalb der Anwendung – Actions auslösen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0C056529-29D5-3D4F-9002-ADE2BBAD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AA63DAD-F8D6-3F40-9C1C-BD1527AF12E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E937C7F-681A-4143-B9AB-37F4A68D162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3066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den State verwenden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911397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Avatar(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authState.user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DB807A0-2394-AE48-B72C-6090EC748027}"/>
              </a:ext>
            </a:extLst>
          </p:cNvPr>
          <p:cNvSpPr/>
          <p:nvPr/>
        </p:nvSpPr>
        <p:spPr>
          <a:xfrm>
            <a:off x="385073" y="3522187"/>
            <a:ext cx="6864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innerhalb der Anwendung – State verwenden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21DDCAFC-59A5-F34B-9386-CB4351C0C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F8FD059-E08D-1741-A5B2-4DA635824526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D24B6940-DE86-A748-ADF0-098A828F13D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4318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Es können eigene Hooks definiert werden, die auch Hooks verwenden dürfen</a:t>
            </a:r>
          </a:p>
          <a:p>
            <a:r>
              <a:rPr lang="de-DE" b="0" dirty="0">
                <a:solidFill>
                  <a:srgbClr val="36544F"/>
                </a:solidFill>
              </a:rPr>
              <a:t>Damit wäre auch "fachliche" API möglich, um auf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zu verzichten (ähnlich 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78E8EB6-0975-5145-9AB3-A5457E831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E2B4BA7-E8ED-304A-AEC2-344D0B226E3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D840B4E3-246E-6445-8E3B-A5A344133B0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14049909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Custom Hook kapselt Zugriff auf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und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Stellt fachliche Methoden zur Verfügung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B7E3653-8D95-7E42-B6BE-3B253EEA1682}"/>
              </a:ext>
            </a:extLst>
          </p:cNvPr>
          <p:cNvSpPr txBox="1"/>
          <p:nvPr/>
        </p:nvSpPr>
        <p:spPr>
          <a:xfrm>
            <a:off x="566947" y="3538418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"LOGOUT", ...});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0FCD22-F067-A748-BFCA-B4F93B5CEF5B}"/>
              </a:ext>
            </a:extLst>
          </p:cNvPr>
          <p:cNvSpPr/>
          <p:nvPr/>
        </p:nvSpPr>
        <p:spPr>
          <a:xfrm>
            <a:off x="566947" y="3170220"/>
            <a:ext cx="2420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Custom Hook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A930365-F236-3242-B546-5D2CD55F4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A5DBC32-9C47-3149-9157-36E3836BC70F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5AF6043-0190-6E48-9F06-01786CD8028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2647285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Roadmap 2019 und Agenda heute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EE561E-A971-A84E-9298-A8EBBF5C4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67" y="1884301"/>
            <a:ext cx="7247467" cy="21735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913384A-0B5C-A64D-A18D-DA1A8E5AC31A}"/>
              </a:ext>
            </a:extLst>
          </p:cNvPr>
          <p:cNvSpPr txBox="1"/>
          <p:nvPr/>
        </p:nvSpPr>
        <p:spPr>
          <a:xfrm>
            <a:off x="4665134" y="4057856"/>
            <a:ext cx="403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77D91D-7FBF-1149-A10C-ABBB22C48836}"/>
              </a:ext>
            </a:extLst>
          </p:cNvPr>
          <p:cNvSpPr/>
          <p:nvPr/>
        </p:nvSpPr>
        <p:spPr>
          <a:xfrm>
            <a:off x="985354" y="4908929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Weiterhin nur Minor-Versionen (!)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E2C95C9-BACB-6A47-86E5-4B83642FBC92}"/>
              </a:ext>
            </a:extLst>
          </p:cNvPr>
          <p:cNvCxnSpPr>
            <a:cxnSpLocks/>
          </p:cNvCxnSpPr>
          <p:nvPr/>
        </p:nvCxnSpPr>
        <p:spPr>
          <a:xfrm flipV="1">
            <a:off x="2463474" y="4114543"/>
            <a:ext cx="0" cy="729759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0100FCD-664E-0549-BC29-34CBE649FF5F}"/>
              </a:ext>
            </a:extLst>
          </p:cNvPr>
          <p:cNvSpPr/>
          <p:nvPr/>
        </p:nvSpPr>
        <p:spPr>
          <a:xfrm>
            <a:off x="6592060" y="2883372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16.8  (aktuelle Version)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C9E6BD94-5E8E-674D-A4C0-138B0F0A2440}"/>
              </a:ext>
            </a:extLst>
          </p:cNvPr>
          <p:cNvCxnSpPr>
            <a:cxnSpLocks/>
          </p:cNvCxnSpPr>
          <p:nvPr/>
        </p:nvCxnSpPr>
        <p:spPr>
          <a:xfrm flipH="1">
            <a:off x="6055348" y="3064120"/>
            <a:ext cx="534295" cy="1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8013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In Komponenten wird der Custom Hook verwendet, um Zugriff auf "</a:t>
            </a:r>
            <a:r>
              <a:rPr lang="de-DE" b="0" dirty="0" err="1">
                <a:solidFill>
                  <a:srgbClr val="36544F"/>
                </a:solidFill>
              </a:rPr>
              <a:t>action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" zu erhalten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B7E3653-8D95-7E42-B6BE-3B253EEA1682}"/>
              </a:ext>
            </a:extLst>
          </p:cNvPr>
          <p:cNvSpPr txBox="1"/>
          <p:nvPr/>
        </p:nvSpPr>
        <p:spPr>
          <a:xfrm>
            <a:off x="566947" y="3538418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0FCD22-F067-A748-BFCA-B4F93B5CEF5B}"/>
              </a:ext>
            </a:extLst>
          </p:cNvPr>
          <p:cNvSpPr/>
          <p:nvPr/>
        </p:nvSpPr>
        <p:spPr>
          <a:xfrm>
            <a:off x="566947" y="3170220"/>
            <a:ext cx="52998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Custom Hook (statt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)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902FC80-2E6A-A643-A8B1-080E973D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B2551B5-476A-B64A-B59A-43E938B0902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FD45CE6C-B3D3-DD47-A672-F87884E5BF1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15690889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In Komponenten kann der State verändert werden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0FCD22-F067-A748-BFCA-B4F93B5CEF5B}"/>
              </a:ext>
            </a:extLst>
          </p:cNvPr>
          <p:cNvSpPr/>
          <p:nvPr/>
        </p:nvSpPr>
        <p:spPr>
          <a:xfrm>
            <a:off x="566947" y="3170220"/>
            <a:ext cx="4943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Custom Hook (statt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state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32DB65-D6AE-0C4C-A767-4615180A1C67}"/>
              </a:ext>
            </a:extLst>
          </p:cNvPr>
          <p:cNvSpPr txBox="1"/>
          <p:nvPr/>
        </p:nvSpPr>
        <p:spPr>
          <a:xfrm>
            <a:off x="385073" y="3911397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Avatar(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9947DA25-D39F-B243-B96A-E3B2C021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D25E79A-9833-274C-A9B0-CB68AEFBB30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C674275-5F5F-0C42-B814-F5D961D0E3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18648095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App-State per </a:t>
            </a:r>
            <a:r>
              <a:rPr lang="de-DE" dirty="0" err="1"/>
              <a:t>Context</a:t>
            </a:r>
            <a:r>
              <a:rPr lang="de-DE" b="0" dirty="0">
                <a:solidFill>
                  <a:srgbClr val="36544F"/>
                </a:solidFill>
              </a:rPr>
              <a:t>: Flexibilität</a:t>
            </a:r>
          </a:p>
          <a:p>
            <a:r>
              <a:rPr lang="de-DE" b="0" dirty="0">
                <a:solidFill>
                  <a:srgbClr val="36544F"/>
                </a:solidFill>
              </a:rPr>
              <a:t>Hooks könnten auch für "Teil-State" der Anwendung verwendet werden (im Gegensatz zu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):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9947DA25-D39F-B243-B96A-E3B2C021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D25E79A-9833-274C-A9B0-CB68AEFBB30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C674275-5F5F-0C42-B814-F5D961D0E3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45C3D51-7470-0C4A-8DE4-BEADC242B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638" y="2843926"/>
            <a:ext cx="4272724" cy="363600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DACEC689-2AF7-A149-8985-EFD5575B7164}"/>
              </a:ext>
            </a:extLst>
          </p:cNvPr>
          <p:cNvSpPr/>
          <p:nvPr/>
        </p:nvSpPr>
        <p:spPr>
          <a:xfrm>
            <a:off x="3174023" y="3235569"/>
            <a:ext cx="1951892" cy="3119728"/>
          </a:xfrm>
          <a:prstGeom prst="rect">
            <a:avLst/>
          </a:prstGeom>
          <a:noFill/>
          <a:ln w="19050">
            <a:solidFill>
              <a:srgbClr val="9E60B8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6D27B20-0C3B-9D4D-A368-7F82617F4D58}"/>
              </a:ext>
            </a:extLst>
          </p:cNvPr>
          <p:cNvSpPr/>
          <p:nvPr/>
        </p:nvSpPr>
        <p:spPr>
          <a:xfrm>
            <a:off x="5263507" y="3235569"/>
            <a:ext cx="1498240" cy="3119728"/>
          </a:xfrm>
          <a:prstGeom prst="rect">
            <a:avLst/>
          </a:prstGeom>
          <a:noFill/>
          <a:ln w="19050">
            <a:solidFill>
              <a:srgbClr val="36544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125E93F-3CC7-A64E-A9DB-506EB163512C}"/>
              </a:ext>
            </a:extLst>
          </p:cNvPr>
          <p:cNvSpPr/>
          <p:nvPr/>
        </p:nvSpPr>
        <p:spPr>
          <a:xfrm>
            <a:off x="2816638" y="2871693"/>
            <a:ext cx="4272724" cy="3636004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F616A48-347F-AD4A-B1DA-FB7ECBC54AF9}"/>
              </a:ext>
            </a:extLst>
          </p:cNvPr>
          <p:cNvSpPr txBox="1"/>
          <p:nvPr/>
        </p:nvSpPr>
        <p:spPr>
          <a:xfrm>
            <a:off x="5568259" y="2178253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</a:rPr>
              <a:t>useAuth</a:t>
            </a:r>
            <a:endParaRPr lang="de-DE" dirty="0">
              <a:solidFill>
                <a:srgbClr val="EF7D1D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0DF8936-315D-7541-80D6-5C848D5F5CBA}"/>
              </a:ext>
            </a:extLst>
          </p:cNvPr>
          <p:cNvSpPr txBox="1"/>
          <p:nvPr/>
        </p:nvSpPr>
        <p:spPr>
          <a:xfrm>
            <a:off x="884002" y="3963579"/>
            <a:ext cx="9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9E60B8"/>
                </a:solidFill>
              </a:rPr>
              <a:t>useChat</a:t>
            </a:r>
            <a:endParaRPr lang="de-DE" dirty="0">
              <a:solidFill>
                <a:srgbClr val="9E60B8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1664020-5FA7-064C-81B7-ADB128EE958E}"/>
              </a:ext>
            </a:extLst>
          </p:cNvPr>
          <p:cNvSpPr txBox="1"/>
          <p:nvPr/>
        </p:nvSpPr>
        <p:spPr>
          <a:xfrm>
            <a:off x="7766175" y="3594247"/>
            <a:ext cx="1511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useNavigation</a:t>
            </a:r>
            <a:endParaRPr lang="de-DE" dirty="0">
              <a:solidFill>
                <a:srgbClr val="36544F"/>
              </a:solidFill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A9CDF79A-7271-8E45-B3C9-2648F31D5CB4}"/>
              </a:ext>
            </a:extLst>
          </p:cNvPr>
          <p:cNvCxnSpPr>
            <a:cxnSpLocks/>
          </p:cNvCxnSpPr>
          <p:nvPr/>
        </p:nvCxnSpPr>
        <p:spPr>
          <a:xfrm flipH="1">
            <a:off x="6784549" y="3790945"/>
            <a:ext cx="981626" cy="0"/>
          </a:xfrm>
          <a:prstGeom prst="line">
            <a:avLst/>
          </a:prstGeom>
          <a:ln w="1905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6B9EC991-372E-6845-AA6D-B8C6EEC38693}"/>
              </a:ext>
            </a:extLst>
          </p:cNvPr>
          <p:cNvCxnSpPr>
            <a:cxnSpLocks/>
          </p:cNvCxnSpPr>
          <p:nvPr/>
        </p:nvCxnSpPr>
        <p:spPr>
          <a:xfrm flipH="1">
            <a:off x="1835012" y="4171945"/>
            <a:ext cx="1339010" cy="0"/>
          </a:xfrm>
          <a:prstGeom prst="line">
            <a:avLst/>
          </a:prstGeom>
          <a:ln w="190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61FAFB1E-24C3-B849-B93A-3795C15521E8}"/>
              </a:ext>
            </a:extLst>
          </p:cNvPr>
          <p:cNvCxnSpPr>
            <a:cxnSpLocks/>
          </p:cNvCxnSpPr>
          <p:nvPr/>
        </p:nvCxnSpPr>
        <p:spPr>
          <a:xfrm>
            <a:off x="6038892" y="2559460"/>
            <a:ext cx="0" cy="312233"/>
          </a:xfrm>
          <a:prstGeom prst="line">
            <a:avLst/>
          </a:prstGeom>
          <a:ln w="19050">
            <a:solidFill>
              <a:srgbClr val="EF7D1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1527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bietet Hooks API an </a:t>
            </a:r>
            <a:r>
              <a:rPr lang="de-DE" b="0" dirty="0">
                <a:solidFill>
                  <a:srgbClr val="36544F"/>
                </a:solidFill>
              </a:rPr>
              <a:t>(seit v7.1.0) 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wird verwendet, um aus dem Store Daten zu lesen</a:t>
            </a:r>
          </a:p>
          <a:p>
            <a:pPr lvl="1"/>
            <a:r>
              <a:rPr lang="de-DE" dirty="0"/>
              <a:t>Ersetzt </a:t>
            </a:r>
            <a:r>
              <a:rPr lang="de-DE" dirty="0" err="1"/>
              <a:t>mapStateToProps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1" y="3574515"/>
            <a:ext cx="9499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Inbox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messageCount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store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store.messages.length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store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store.user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messageCount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messages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226559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bietet Hooks API an </a:t>
            </a:r>
            <a:r>
              <a:rPr lang="de-DE" b="0" dirty="0">
                <a:solidFill>
                  <a:srgbClr val="36544F"/>
                </a:solidFill>
              </a:rPr>
              <a:t>(seit v7.1.0) 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useDispatch</a:t>
            </a:r>
            <a:r>
              <a:rPr lang="de-DE" b="0" dirty="0">
                <a:solidFill>
                  <a:srgbClr val="36544F"/>
                </a:solidFill>
              </a:rPr>
              <a:t> liefert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-Methode zum Versenden von Actions zurück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1" y="3574515"/>
            <a:ext cx="9499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68502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bietet Hooks API an </a:t>
            </a:r>
            <a:r>
              <a:rPr lang="de-DE" b="0" dirty="0">
                <a:solidFill>
                  <a:srgbClr val="36544F"/>
                </a:solidFill>
              </a:rPr>
              <a:t>(seit v7.1.0) 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useDispatch</a:t>
            </a:r>
            <a:r>
              <a:rPr lang="de-DE" b="0" dirty="0">
                <a:solidFill>
                  <a:srgbClr val="36544F"/>
                </a:solidFill>
              </a:rPr>
              <a:t> liefert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-Methode zum Versenden von Actions zurück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1" y="3574515"/>
            <a:ext cx="9499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type: "LOGOUT" })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030324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bietet Hooks API an </a:t>
            </a:r>
            <a:r>
              <a:rPr lang="de-DE" b="0" dirty="0">
                <a:solidFill>
                  <a:srgbClr val="36544F"/>
                </a:solidFill>
              </a:rPr>
              <a:t>(seit v7.1.0) 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useDispatch</a:t>
            </a:r>
            <a:r>
              <a:rPr lang="de-DE" b="0" dirty="0">
                <a:solidFill>
                  <a:srgbClr val="36544F"/>
                </a:solidFill>
              </a:rPr>
              <a:t> liefert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-Methode zum Versenden von Actions zurück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1" y="3574515"/>
            <a:ext cx="9499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type: "LOGOUT" })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14956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</p:spTree>
    <p:extLst>
      <p:ext uri="{BB962C8B-B14F-4D97-AF65-F5344CB8AC3E}">
        <p14:creationId xmlns:p14="http://schemas.microsoft.com/office/powerpoint/2010/main" val="18249124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0760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76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11399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641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7593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Ohne 2. Parameter wird Hook u.U. in Endlosschleife ausgeführt 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612568" y="3987988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 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Dependencies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0756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27033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in Custom Hooks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679337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in Custom Hooks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readData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(`http://localhost:9000/${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readData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927151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Verwendung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Dashboard(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415618054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</a:t>
            </a:r>
            <a:r>
              <a:rPr lang="de-DE" dirty="0" err="1"/>
              <a:t>DevTools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Neue </a:t>
            </a:r>
            <a:r>
              <a:rPr lang="de-DE" dirty="0" err="1"/>
              <a:t>Dev</a:t>
            </a:r>
            <a:r>
              <a:rPr lang="de-DE" dirty="0"/>
              <a:t> Tools </a:t>
            </a:r>
            <a:r>
              <a:rPr lang="de-DE" b="0" dirty="0">
                <a:solidFill>
                  <a:srgbClr val="36544F"/>
                </a:solidFill>
              </a:rPr>
              <a:t>unterstützen auch Hooks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AddMessage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9A7544-F35D-574B-9FE1-B47E6A0CA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27" y="2630218"/>
            <a:ext cx="7700561" cy="283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19152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</a:t>
            </a:r>
            <a:r>
              <a:rPr lang="de-DE" dirty="0" err="1"/>
              <a:t>DevTools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useMemo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Kann verwendet werden, um teure Operationen zu "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"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Komponentenfunktion wird bei jedem neu-rendern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 in </a:t>
            </a:r>
            <a:r>
              <a:rPr lang="de-DE" b="0" dirty="0" err="1">
                <a:solidFill>
                  <a:srgbClr val="36544F"/>
                </a:solidFill>
              </a:rPr>
              <a:t>useMemo</a:t>
            </a:r>
            <a:r>
              <a:rPr lang="de-DE" b="0" dirty="0">
                <a:solidFill>
                  <a:srgbClr val="36544F"/>
                </a:solidFill>
              </a:rPr>
              <a:t> aber nur, wenn sich </a:t>
            </a:r>
            <a:r>
              <a:rPr lang="de-DE" b="0" dirty="0">
                <a:solidFill>
                  <a:srgbClr val="9E60B8"/>
                </a:solidFill>
              </a:rPr>
              <a:t>Abhängigkeiten</a:t>
            </a:r>
            <a:r>
              <a:rPr lang="de-DE" b="0" dirty="0">
                <a:solidFill>
                  <a:srgbClr val="36544F"/>
                </a:solidFill>
              </a:rPr>
              <a:t> ändern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C756EFA-8E52-0045-A988-CB5724B7B544}"/>
              </a:ext>
            </a:extLst>
          </p:cNvPr>
          <p:cNvSpPr txBox="1"/>
          <p:nvPr/>
        </p:nvSpPr>
        <p:spPr>
          <a:xfrm>
            <a:off x="385073" y="2630218"/>
            <a:ext cx="798890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React.useMemo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() =&gt; &lt;Avatar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[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</a:t>
            </a:r>
            <a:r>
              <a:rPr lang="de-DE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={...}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82822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26253" y="3073715"/>
            <a:ext cx="10534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6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</a:t>
            </a:r>
            <a:r>
              <a:rPr lang="de-DE" sz="3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8</a:t>
            </a:r>
            <a:endParaRPr lang="de-DE" sz="2800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158935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667301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84981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kann das Rendern von Komponenten unterbrechen, während (asynchron) Daten geladen werden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aktuell (nur) für Code Splitting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http://localhost:9081/?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http://localhost:9081/?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35D890-93E9-5D45-867C-812BD1F31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57" y="1807042"/>
            <a:ext cx="5371607" cy="491956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518DEC-2727-0342-92AB-A72130169CFD}"/>
              </a:ext>
            </a:extLst>
          </p:cNvPr>
          <p:cNvSpPr/>
          <p:nvPr/>
        </p:nvSpPr>
        <p:spPr>
          <a:xfrm>
            <a:off x="2003729" y="5740842"/>
            <a:ext cx="1963972" cy="77922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5212706" y="3689896"/>
            <a:ext cx="3502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3BA1D25-95AC-CF4F-BB56-F3F183068089}"/>
              </a:ext>
            </a:extLst>
          </p:cNvPr>
          <p:cNvGrpSpPr/>
          <p:nvPr/>
        </p:nvGrpSpPr>
        <p:grpSpPr>
          <a:xfrm>
            <a:off x="5212870" y="3471810"/>
            <a:ext cx="3502909" cy="218086"/>
            <a:chOff x="5212870" y="3471810"/>
            <a:chExt cx="3502909" cy="218086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5779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2870" y="3471811"/>
              <a:ext cx="0" cy="218085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27983" y="3678418"/>
              <a:ext cx="3487631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wird Spinner o.ä. angezeigt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 [16.x ~</a:t>
            </a:r>
            <a:r>
              <a:rPr lang="de-DE" dirty="0" err="1"/>
              <a:t>mid</a:t>
            </a:r>
            <a:r>
              <a:rPr lang="de-DE" dirty="0"/>
              <a:t> 2019]: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i="1" dirty="0">
                <a:solidFill>
                  <a:srgbClr val="36544F"/>
                </a:solidFill>
              </a:rPr>
              <a:t>Alle gezeigten Beispiele verwenden </a:t>
            </a:r>
            <a:r>
              <a:rPr lang="de-DE" b="0" i="1" dirty="0" err="1">
                <a:solidFill>
                  <a:srgbClr val="36544F"/>
                </a:solidFill>
              </a:rPr>
              <a:t>unstable</a:t>
            </a:r>
            <a:r>
              <a:rPr lang="de-DE" b="0" i="1" dirty="0">
                <a:solidFill>
                  <a:srgbClr val="36544F"/>
                </a:solidFill>
              </a:rPr>
              <a:t> API!!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AE7D16A-2FF0-D744-B8FE-0E1A709E93C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5796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Lifecycle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60143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REST Aufrufe mit </a:t>
            </a:r>
            <a:r>
              <a:rPr lang="de-DE" b="0" dirty="0" err="1"/>
              <a:t>fetch</a:t>
            </a:r>
            <a:endParaRPr lang="de-DE" b="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D6358C-889B-2145-ACDA-60BE3379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50" y="1463923"/>
            <a:ext cx="5138049" cy="512721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04C1066-E8C6-4E4C-B855-06020BAC77F3}"/>
              </a:ext>
            </a:extLst>
          </p:cNvPr>
          <p:cNvSpPr/>
          <p:nvPr/>
        </p:nvSpPr>
        <p:spPr>
          <a:xfrm>
            <a:off x="725951" y="2631304"/>
            <a:ext cx="1013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19EF0C8-8717-704E-90B9-9B1E68B98C23}"/>
              </a:ext>
            </a:extLst>
          </p:cNvPr>
          <p:cNvSpPr/>
          <p:nvPr/>
        </p:nvSpPr>
        <p:spPr>
          <a:xfrm>
            <a:off x="675151" y="4778482"/>
            <a:ext cx="1106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DFE2F27-F45F-364B-9BDA-34C3B1B727C0}"/>
              </a:ext>
            </a:extLst>
          </p:cNvPr>
          <p:cNvCxnSpPr>
            <a:cxnSpLocks/>
          </p:cNvCxnSpPr>
          <p:nvPr/>
        </p:nvCxnSpPr>
        <p:spPr>
          <a:xfrm flipH="1">
            <a:off x="1781910" y="4947759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0165B7F-1D68-054A-91BC-B5230D717F33}"/>
              </a:ext>
            </a:extLst>
          </p:cNvPr>
          <p:cNvCxnSpPr>
            <a:cxnSpLocks/>
          </p:cNvCxnSpPr>
          <p:nvPr/>
        </p:nvCxnSpPr>
        <p:spPr>
          <a:xfrm flipH="1">
            <a:off x="1781910" y="2821618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A5D587-5606-034E-A657-8CBC2E0CC258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6358210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Daten laden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"Klassisches" Daten laden</a:t>
            </a:r>
          </a:p>
          <a:p>
            <a:pPr lvl="1"/>
            <a:r>
              <a:rPr lang="de-DE" dirty="0"/>
              <a:t>In </a:t>
            </a:r>
            <a:r>
              <a:rPr lang="de-DE" dirty="0" err="1"/>
              <a:t>componentDidMount</a:t>
            </a:r>
            <a:r>
              <a:rPr lang="de-DE" dirty="0"/>
              <a:t> Daten das Laden anstoßen</a:t>
            </a:r>
          </a:p>
          <a:p>
            <a:pPr lvl="1"/>
            <a:r>
              <a:rPr lang="de-DE" dirty="0"/>
              <a:t>In der Zwischenzeit </a:t>
            </a: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Indicator</a:t>
            </a:r>
            <a:r>
              <a:rPr lang="de-DE" dirty="0"/>
              <a:t> anzeigen</a:t>
            </a:r>
          </a:p>
          <a:p>
            <a:pPr lvl="1"/>
            <a:r>
              <a:rPr lang="de-DE" dirty="0"/>
              <a:t>(Mit Hooks andere API, aber gleiches Konzept)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279823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(!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...&lt;/h1&gt;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D5BCCEC-AA67-BF4D-B8B8-60B20825721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1185789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Beim Rendern wird eine Funktion aufgerufen die Daten liefert – oder auch nicht, dann wird Rendern </a:t>
            </a:r>
            <a:r>
              <a:rPr lang="de-DE" b="1" dirty="0">
                <a:solidFill>
                  <a:srgbClr val="36544F"/>
                </a:solidFill>
              </a:rPr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dirty="0"/>
              <a:t>Daten werden aus </a:t>
            </a:r>
            <a:r>
              <a:rPr lang="de-DE" dirty="0" err="1"/>
              <a:t>react</a:t>
            </a:r>
            <a:r>
              <a:rPr lang="de-DE" dirty="0"/>
              <a:t>-cache kommen (unstabile API zurzeit)</a:t>
            </a: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&lt;div&gt; ...geladene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hier anzeigen... &lt;/div&gt;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3458412-7BA8-4147-80AA-D87D83F7955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453464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dirty="0"/>
              <a:t>Beim Rendern wird eine Funktion aufgerufen die Daten liefert – oder auch nicht, dann wird Rendern </a:t>
            </a:r>
            <a:r>
              <a:rPr lang="de-DE" b="1" dirty="0"/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Komponente wird irgendwo im </a:t>
            </a:r>
            <a:r>
              <a:rPr lang="de-DE" b="0" dirty="0" err="1">
                <a:solidFill>
                  <a:srgbClr val="36544F"/>
                </a:solidFill>
              </a:rPr>
              <a:t>Tree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FB8E20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umschlossen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 ...geladene Logs hier anzeigen...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02DED23-4883-174C-8C80-0159FB1E446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9310669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Suspense</a:t>
            </a:r>
            <a:r>
              <a:rPr lang="de-DE" dirty="0"/>
              <a:t> auf dem Server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7C174EC-C9EC-AF4F-978D-64F9D57DC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148" y="2440789"/>
            <a:ext cx="7907704" cy="246987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701D93F-9A9E-F749-8542-DAB392127A04}"/>
              </a:ext>
            </a:extLst>
          </p:cNvPr>
          <p:cNvSpPr txBox="1"/>
          <p:nvPr/>
        </p:nvSpPr>
        <p:spPr>
          <a:xfrm>
            <a:off x="2980267" y="4910667"/>
            <a:ext cx="6062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/2018/11/27/react-16-roadmap.html#suspense-for-server-rendering</a:t>
            </a:r>
          </a:p>
        </p:txBody>
      </p:sp>
    </p:spTree>
    <p:extLst>
      <p:ext uri="{BB962C8B-B14F-4D97-AF65-F5344CB8AC3E}">
        <p14:creationId xmlns:p14="http://schemas.microsoft.com/office/powerpoint/2010/main" val="158917156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52467" y="4610648"/>
            <a:ext cx="980108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Rendering</a:t>
            </a:r>
            <a:endParaRPr lang="de-DE" sz="11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4FE32C-66B4-A145-A59A-FF941BAE526E}"/>
              </a:ext>
            </a:extLst>
          </p:cNvPr>
          <p:cNvSpPr/>
          <p:nvPr/>
        </p:nvSpPr>
        <p:spPr>
          <a:xfrm>
            <a:off x="4495617" y="4148983"/>
            <a:ext cx="760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16.x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655AFA-BCAC-B54C-B904-7952B0680FB6}"/>
              </a:ext>
            </a:extLst>
          </p:cNvPr>
          <p:cNvSpPr/>
          <p:nvPr/>
        </p:nvSpPr>
        <p:spPr>
          <a:xfrm>
            <a:off x="5177184" y="4041262"/>
            <a:ext cx="1050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err="1">
                <a:solidFill>
                  <a:srgbClr val="FB8E20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1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!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6803574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8CF6A1B-B59C-4245-800C-83B564E47CA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9818991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94063B4-9948-9C45-9493-10B177E7DB0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62148509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Besseres Umgehen mit IO</a:t>
            </a:r>
          </a:p>
          <a:p>
            <a:pPr lvl="1"/>
            <a:r>
              <a:rPr lang="de-DE" dirty="0"/>
              <a:t>Einheitliche API für das Arbeiten mit asynchronen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Pausieren des Renderns von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</a:rPr>
              <a:t>einem Teil </a:t>
            </a:r>
            <a:r>
              <a:rPr lang="de-DE" b="0" dirty="0">
                <a:solidFill>
                  <a:srgbClr val="36544F"/>
                </a:solidFill>
              </a:rPr>
              <a:t>der Komponenten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2629215-4F91-1C45-9700-7CD71563D64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0923099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Mode [16.7]</a:t>
            </a:r>
          </a:p>
          <a:p>
            <a:pPr lvl="1"/>
            <a:r>
              <a:rPr lang="de-DE" dirty="0" err="1"/>
              <a:t>Concurrent</a:t>
            </a:r>
            <a:r>
              <a:rPr lang="de-DE" dirty="0"/>
              <a:t> Mode muss explizit eingeschaltet werden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3429000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document.getElementById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("...");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ReactDOM.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unstable_createRoot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root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&lt;App /&gt;,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408FD18-65E1-2D47-8E05-2645A2E6D83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89547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260255143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Scheduler: </a:t>
            </a:r>
            <a:r>
              <a:rPr lang="de-DE" b="0" dirty="0">
                <a:solidFill>
                  <a:srgbClr val="36544F"/>
                </a:solidFill>
              </a:rPr>
              <a:t>Erlaubt es, Aktionen zu priorisieren</a:t>
            </a:r>
          </a:p>
          <a:p>
            <a:r>
              <a:rPr lang="de-DE" b="0" dirty="0">
                <a:solidFill>
                  <a:srgbClr val="36544F"/>
                </a:solidFill>
              </a:rPr>
              <a:t>"Unwichtige" Aktionen niedriger priorisieren (z.B. Grafik aktualisieren)</a:t>
            </a:r>
          </a:p>
          <a:p>
            <a:r>
              <a:rPr lang="de-DE" b="0" dirty="0">
                <a:solidFill>
                  <a:srgbClr val="36544F"/>
                </a:solidFill>
              </a:rPr>
              <a:t>Wichtige Aktionen (z.B. User-Interaktion) bleiben dadurch flüssig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354F6F-F424-1E42-93F1-D34061BDDCE0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EE8C6FB-D17B-214C-980B-9CDBAA03E147}"/>
              </a:ext>
            </a:extLst>
          </p:cNvPr>
          <p:cNvSpPr txBox="1"/>
          <p:nvPr/>
        </p:nvSpPr>
        <p:spPr>
          <a:xfrm>
            <a:off x="566947" y="2653511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unstable_LowPriority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unstable_runWithPriority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unstable_scheduleCallback</a:t>
            </a:r>
            <a:endParaRPr lang="de-DE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scheduler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deferLoadUnimportantData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unstable_runWithPriority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unstable_LowPriority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unstable_scheduleCallback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loadUnimportantData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5713855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– </a:t>
            </a:r>
            <a:r>
              <a:rPr lang="de-DE" dirty="0" err="1"/>
              <a:t>Suspense</a:t>
            </a:r>
            <a:r>
              <a:rPr lang="de-DE" dirty="0"/>
              <a:t> &amp; </a:t>
            </a:r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56795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600" dirty="0"/>
              <a:t>Ab </a:t>
            </a:r>
            <a:r>
              <a:rPr lang="de-DE" sz="2600" dirty="0" err="1"/>
              <a:t>React</a:t>
            </a:r>
            <a:r>
              <a:rPr lang="de-DE" sz="2600" dirty="0"/>
              <a:t> 16.x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Hooks (stabil seit 16.8)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Funktionale Komponenten auch mit State, </a:t>
            </a:r>
            <a:r>
              <a:rPr lang="de-DE" dirty="0" err="1"/>
              <a:t>Lifecycle</a:t>
            </a:r>
            <a:r>
              <a:rPr lang="de-DE" dirty="0"/>
              <a:t> </a:t>
            </a:r>
            <a:r>
              <a:rPr lang="de-DE" dirty="0" err="1"/>
              <a:t>etc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Suspense</a:t>
            </a:r>
            <a:endParaRPr lang="de-DE" dirty="0"/>
          </a:p>
          <a:p>
            <a:pPr lvl="2">
              <a:lnSpc>
                <a:spcPct val="120000"/>
              </a:lnSpc>
            </a:pPr>
            <a:r>
              <a:rPr lang="de-DE" dirty="0"/>
              <a:t>Kann das Rendern eines Teils der Hierarchie unterbrechen und später fortsetzen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Funktioniert stabil für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Loading</a:t>
            </a:r>
            <a:r>
              <a:rPr lang="de-DE" dirty="0"/>
              <a:t> von Komponenten (ab 16.6)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Zum Laden von Daten noch </a:t>
            </a:r>
            <a:r>
              <a:rPr lang="de-DE" dirty="0" err="1">
                <a:solidFill>
                  <a:srgbClr val="C00000"/>
                </a:solidFill>
              </a:rPr>
              <a:t>unstable</a:t>
            </a:r>
            <a:endParaRPr lang="de-DE" dirty="0">
              <a:solidFill>
                <a:srgbClr val="C00000"/>
              </a:solidFill>
            </a:endParaRPr>
          </a:p>
          <a:p>
            <a:pPr lvl="1">
              <a:lnSpc>
                <a:spcPct val="120000"/>
              </a:lnSpc>
            </a:pPr>
            <a:r>
              <a:rPr lang="de-DE" dirty="0" err="1"/>
              <a:t>Concurrent</a:t>
            </a:r>
            <a:r>
              <a:rPr lang="de-DE" dirty="0"/>
              <a:t> Mode (</a:t>
            </a:r>
            <a:r>
              <a:rPr lang="de-DE" dirty="0" err="1">
                <a:solidFill>
                  <a:srgbClr val="C00000"/>
                </a:solidFill>
              </a:rPr>
              <a:t>unstable</a:t>
            </a:r>
            <a:r>
              <a:rPr lang="de-DE" dirty="0"/>
              <a:t>)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Erlaubt es </a:t>
            </a:r>
            <a:r>
              <a:rPr lang="de-DE" dirty="0" err="1"/>
              <a:t>React</a:t>
            </a:r>
            <a:r>
              <a:rPr lang="de-DE" dirty="0"/>
              <a:t>, verschiedene </a:t>
            </a:r>
            <a:r>
              <a:rPr lang="de-DE" dirty="0" err="1"/>
              <a:t>Render</a:t>
            </a:r>
            <a:r>
              <a:rPr lang="de-DE" dirty="0"/>
              <a:t> Vorgänge unterschiedlich zu priorisieren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Cache API (</a:t>
            </a:r>
            <a:r>
              <a:rPr lang="de-DE" dirty="0" err="1">
                <a:solidFill>
                  <a:srgbClr val="C00000"/>
                </a:solidFill>
              </a:rPr>
              <a:t>unstable</a:t>
            </a:r>
            <a:r>
              <a:rPr lang="de-DE" dirty="0"/>
              <a:t>) 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Neue Möglichkeit, Daten für </a:t>
            </a:r>
            <a:r>
              <a:rPr lang="de-DE" dirty="0" err="1"/>
              <a:t>React</a:t>
            </a:r>
            <a:r>
              <a:rPr lang="de-DE" dirty="0"/>
              <a:t> zu laden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Sieht synchron aus, blockiert aber (trotzdem) nicht</a:t>
            </a:r>
          </a:p>
        </p:txBody>
      </p:sp>
    </p:spTree>
    <p:extLst>
      <p:ext uri="{BB962C8B-B14F-4D97-AF65-F5344CB8AC3E}">
        <p14:creationId xmlns:p14="http://schemas.microsoft.com/office/powerpoint/2010/main" val="103722988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A20EF12-2954-5D4F-9238-85835312D60F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7714761-7C53-AC4E-AEA1-8A5B405A64FF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B02692D-BF00-8149-8671-70A1DDAFC369}"/>
              </a:ext>
            </a:extLst>
          </p:cNvPr>
          <p:cNvSpPr/>
          <p:nvPr/>
        </p:nvSpPr>
        <p:spPr>
          <a:xfrm>
            <a:off x="938463" y="3669633"/>
            <a:ext cx="8261120" cy="80746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/ejs2019-react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/ejs2019-react-chat</a:t>
            </a: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nur in </a:t>
            </a:r>
            <a:r>
              <a:rPr lang="de-DE" dirty="0"/>
              <a:t>Funktionskomponenten (oder anderen Hooks)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auf Top-Level-</a:t>
            </a:r>
            <a:r>
              <a:rPr lang="de-DE" dirty="0"/>
              <a:t>Ebene stehen (nicht in Schleife, </a:t>
            </a:r>
            <a:r>
              <a:rPr lang="de-DE" dirty="0" err="1"/>
              <a:t>if</a:t>
            </a:r>
            <a:r>
              <a:rPr lang="de-DE" dirty="0"/>
              <a:t>, ...)</a:t>
            </a:r>
            <a:endParaRPr lang="de-DE" b="0" dirty="0"/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beginnen</a:t>
            </a:r>
          </a:p>
        </p:txBody>
      </p:sp>
    </p:spTree>
    <p:extLst>
      <p:ext uri="{BB962C8B-B14F-4D97-AF65-F5344CB8AC3E}">
        <p14:creationId xmlns:p14="http://schemas.microsoft.com/office/powerpoint/2010/main" val="2135503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4859</Words>
  <Application>Microsoft Macintosh PowerPoint</Application>
  <PresentationFormat>A4-Papier (210 x 297 mm)</PresentationFormat>
  <Paragraphs>1095</Paragraphs>
  <Slides>82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82</vt:i4>
      </vt:variant>
    </vt:vector>
  </HeadingPairs>
  <TitlesOfParts>
    <vt:vector size="93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2019 | @nilshartmann</vt:lpstr>
      <vt:lpstr>https://nilshartmann.net</vt:lpstr>
      <vt:lpstr>PowerPoint-Präsentation</vt:lpstr>
      <vt:lpstr>Roadmap 2019 und Agenda heute</vt:lpstr>
      <vt:lpstr>Ein Beispiel...</vt:lpstr>
      <vt:lpstr>Functions everywhere</vt:lpstr>
      <vt:lpstr>Hintergrund</vt:lpstr>
      <vt:lpstr>Hintergrund</vt:lpstr>
      <vt:lpstr>Hintergrund</vt:lpstr>
      <vt:lpstr>useContext Hook</vt:lpstr>
      <vt:lpstr>useContext Hook</vt:lpstr>
      <vt:lpstr>useContext Hook</vt:lpstr>
      <vt:lpstr>useContext Hook</vt:lpstr>
      <vt:lpstr>useContext Hook</vt:lpstr>
      <vt:lpstr>useState Hook</vt:lpstr>
      <vt:lpstr>useState Hook</vt:lpstr>
      <vt:lpstr>useState Hook</vt:lpstr>
      <vt:lpstr>useState Hook</vt:lpstr>
      <vt:lpstr>useState Hook</vt:lpstr>
      <vt:lpstr>useState Hook</vt:lpstr>
      <vt:lpstr>useState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Redux Hooks</vt:lpstr>
      <vt:lpstr>Redux Hooks</vt:lpstr>
      <vt:lpstr>Redux Hooks</vt:lpstr>
      <vt:lpstr>Redux Hooks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Custom Hooks</vt:lpstr>
      <vt:lpstr>Custom Hooks</vt:lpstr>
      <vt:lpstr>Custom Hooks</vt:lpstr>
      <vt:lpstr>Custom Hooks</vt:lpstr>
      <vt:lpstr>Neue DevTools</vt:lpstr>
      <vt:lpstr>Neue DevTools</vt:lpstr>
      <vt:lpstr>Hooks</vt:lpstr>
      <vt:lpstr>Hooks</vt:lpstr>
      <vt:lpstr>Hooks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Suspense</vt:lpstr>
      <vt:lpstr>Beispiel: Daten laden mit Suspense</vt:lpstr>
      <vt:lpstr>asynchrones Daten laden</vt:lpstr>
      <vt:lpstr>Daten laden mit Suspense - 1</vt:lpstr>
      <vt:lpstr>Daten laden mit Suspense - 2</vt:lpstr>
      <vt:lpstr>Ausblick: Suspense auf dem Server</vt:lpstr>
      <vt:lpstr>Ausblick</vt:lpstr>
      <vt:lpstr>concurrent Rendering</vt:lpstr>
      <vt:lpstr>concurrent Rendering</vt:lpstr>
      <vt:lpstr>concurrent Rendering</vt:lpstr>
      <vt:lpstr>Concurrent Mode</vt:lpstr>
      <vt:lpstr>suspense mit Concurrent Mode</vt:lpstr>
      <vt:lpstr>Zusammenfassung – Suspense &amp; Concurrent Rendering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897</cp:revision>
  <cp:lastPrinted>2019-05-19T16:49:13Z</cp:lastPrinted>
  <dcterms:created xsi:type="dcterms:W3CDTF">2016-03-28T15:59:53Z</dcterms:created>
  <dcterms:modified xsi:type="dcterms:W3CDTF">2019-06-26T07:53:02Z</dcterms:modified>
</cp:coreProperties>
</file>

<file path=docProps/thumbnail.jpeg>
</file>